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0" r:id="rId4"/>
    <p:sldId id="258" r:id="rId5"/>
    <p:sldId id="261" r:id="rId6"/>
    <p:sldId id="282" r:id="rId7"/>
    <p:sldId id="284" r:id="rId8"/>
    <p:sldId id="262" r:id="rId9"/>
    <p:sldId id="285" r:id="rId10"/>
    <p:sldId id="263" r:id="rId11"/>
    <p:sldId id="265" r:id="rId12"/>
    <p:sldId id="264" r:id="rId13"/>
    <p:sldId id="266" r:id="rId14"/>
    <p:sldId id="268" r:id="rId15"/>
    <p:sldId id="270" r:id="rId16"/>
    <p:sldId id="272" r:id="rId17"/>
    <p:sldId id="269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67" r:id="rId29"/>
    <p:sldId id="283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45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1E774-16B9-1E44-A683-066C729BC32D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5D872-CDE7-B947-B4DE-B9E0A9B54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81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5D872-CDE7-B947-B4DE-B9E0A9B545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55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6355120"/>
            <a:ext cx="366355" cy="36635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23554" y="6352143"/>
            <a:ext cx="4181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Pat </a:t>
            </a:r>
            <a:r>
              <a:rPr lang="en-US" b="1" dirty="0" err="1" smtClean="0"/>
              <a:t>Pannuto</a:t>
            </a:r>
            <a:r>
              <a:rPr lang="en-US" b="1" dirty="0" smtClean="0"/>
              <a:t> / Prof. Marcus</a:t>
            </a:r>
            <a:r>
              <a:rPr lang="en-US" b="1" baseline="0" dirty="0" smtClean="0"/>
              <a:t> Darden</a:t>
            </a:r>
            <a:endParaRPr lang="en-US" b="1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8028336" y="6352143"/>
            <a:ext cx="515093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71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642C-C397-2848-8152-2CDBC368E0CD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010229" cy="365125"/>
          </a:xfrm>
          <a:prstGeom prst="rect">
            <a:avLst/>
          </a:prstGeom>
        </p:spPr>
        <p:txBody>
          <a:bodyPr/>
          <a:lstStyle/>
          <a:p>
            <a:fld id="{E97E466F-EB9C-1244-B717-3522C3A91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0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642C-C397-2848-8152-2CDBC368E0CD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010229" cy="365125"/>
          </a:xfrm>
          <a:prstGeom prst="rect">
            <a:avLst/>
          </a:prstGeom>
        </p:spPr>
        <p:txBody>
          <a:bodyPr/>
          <a:lstStyle/>
          <a:p>
            <a:fld id="{E97E466F-EB9C-1244-B717-3522C3A91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27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642C-C397-2848-8152-2CDBC368E0CD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010229" cy="365125"/>
          </a:xfrm>
          <a:prstGeom prst="rect">
            <a:avLst/>
          </a:prstGeom>
        </p:spPr>
        <p:txBody>
          <a:bodyPr/>
          <a:lstStyle/>
          <a:p>
            <a:fld id="{E97E466F-EB9C-1244-B717-3522C3A91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28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642C-C397-2848-8152-2CDBC368E0CD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010229" cy="365125"/>
          </a:xfrm>
          <a:prstGeom prst="rect">
            <a:avLst/>
          </a:prstGeom>
        </p:spPr>
        <p:txBody>
          <a:bodyPr/>
          <a:lstStyle/>
          <a:p>
            <a:fld id="{E97E466F-EB9C-1244-B717-3522C3A91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59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642C-C397-2848-8152-2CDBC368E0CD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010229" cy="365125"/>
          </a:xfrm>
          <a:prstGeom prst="rect">
            <a:avLst/>
          </a:prstGeom>
        </p:spPr>
        <p:txBody>
          <a:bodyPr/>
          <a:lstStyle/>
          <a:p>
            <a:fld id="{E97E466F-EB9C-1244-B717-3522C3A91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21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642C-C397-2848-8152-2CDBC368E0CD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010229" cy="365125"/>
          </a:xfrm>
          <a:prstGeom prst="rect">
            <a:avLst/>
          </a:prstGeom>
        </p:spPr>
        <p:txBody>
          <a:bodyPr/>
          <a:lstStyle/>
          <a:p>
            <a:fld id="{E97E466F-EB9C-1244-B717-3522C3A91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43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642C-C397-2848-8152-2CDBC368E0CD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010229" cy="365125"/>
          </a:xfrm>
          <a:prstGeom prst="rect">
            <a:avLst/>
          </a:prstGeom>
        </p:spPr>
        <p:txBody>
          <a:bodyPr/>
          <a:lstStyle/>
          <a:p>
            <a:fld id="{E97E466F-EB9C-1244-B717-3522C3A91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31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642C-C397-2848-8152-2CDBC368E0CD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010229" cy="365125"/>
          </a:xfrm>
          <a:prstGeom prst="rect">
            <a:avLst/>
          </a:prstGeom>
        </p:spPr>
        <p:txBody>
          <a:bodyPr/>
          <a:lstStyle/>
          <a:p>
            <a:fld id="{E97E466F-EB9C-1244-B717-3522C3A91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40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642C-C397-2848-8152-2CDBC368E0CD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010229" cy="365125"/>
          </a:xfrm>
          <a:prstGeom prst="rect">
            <a:avLst/>
          </a:prstGeom>
        </p:spPr>
        <p:txBody>
          <a:bodyPr/>
          <a:lstStyle/>
          <a:p>
            <a:fld id="{E97E466F-EB9C-1244-B717-3522C3A91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46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7642C-C397-2848-8152-2CDBC368E0CD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199" y="6356350"/>
            <a:ext cx="2010229" cy="365125"/>
          </a:xfrm>
          <a:prstGeom prst="rect">
            <a:avLst/>
          </a:prstGeom>
        </p:spPr>
        <p:txBody>
          <a:bodyPr/>
          <a:lstStyle/>
          <a:p>
            <a:fld id="{E97E466F-EB9C-1244-B717-3522C3A91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5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7642C-C397-2848-8152-2CDBC368E0CD}" type="datetimeFigureOut">
              <a:rPr lang="en-US" smtClean="0"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 descr="BlockM-rball.pd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429" y="6358456"/>
            <a:ext cx="542232" cy="36302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69F7C-72D1-0F40-86EF-BF6BAE16FE1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107355" y="6352143"/>
            <a:ext cx="45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DC3966-60F5-884E-82DE-478495BDD3CB}" type="slidenum">
              <a:rPr lang="en-US" smtClean="0">
                <a:solidFill>
                  <a:srgbClr val="7F7F7F"/>
                </a:solidFill>
              </a:rPr>
              <a:t>‹#›</a:t>
            </a:fld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6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c4cs.github.io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c4cs.github.io/#time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4cs.github.io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4cs.github.io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c4cs.github.io/#gradin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c4cs.github.io/#gradin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don@umich.edu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c4cs.github.i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4cs-staff@umich.edu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EECS 398 :: 003, 004, 005 – Computing for Computer Scientists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Winter 2016</a:t>
            </a:r>
          </a:p>
          <a:p>
            <a:r>
              <a:rPr lang="en-US" dirty="0" smtClean="0">
                <a:hlinkClick r:id="rId2"/>
              </a:rPr>
              <a:t>http://c4cs.github.io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19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1730" y="5196467"/>
            <a:ext cx="59903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If this looks like a screenshot of a website, that’s because it is.</a:t>
            </a:r>
          </a:p>
          <a:p>
            <a:endParaRPr lang="en-US" i="1" dirty="0"/>
          </a:p>
          <a:p>
            <a:r>
              <a:rPr lang="en-US" i="1" dirty="0" smtClean="0"/>
              <a:t>Because all information is on the course homepage</a:t>
            </a:r>
          </a:p>
          <a:p>
            <a:endParaRPr lang="en-US" i="1" dirty="0"/>
          </a:p>
          <a:p>
            <a:r>
              <a:rPr lang="en-US" i="1" dirty="0" smtClean="0">
                <a:hlinkClick r:id="rId2"/>
              </a:rPr>
              <a:t>http://c4cs.github.io/#times</a:t>
            </a:r>
            <a:r>
              <a:rPr lang="en-US" i="1" dirty="0" smtClean="0"/>
              <a:t> </a:t>
            </a:r>
          </a:p>
        </p:txBody>
      </p:sp>
      <p:pic>
        <p:nvPicPr>
          <p:cNvPr id="7" name="Picture 6" descr="Screen Shot 2016-01-07 at 22.57.0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94"/>
          <a:stretch/>
        </p:blipFill>
        <p:spPr>
          <a:xfrm>
            <a:off x="0" y="2657"/>
            <a:ext cx="9155550" cy="491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1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Lecturers – Both Awesome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307" y="1815684"/>
            <a:ext cx="2781543" cy="3423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30" y="1815685"/>
            <a:ext cx="2567578" cy="3423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298500" y="5395298"/>
            <a:ext cx="1720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Pat Pannuto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2369" y="5395298"/>
            <a:ext cx="2104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Marcus Darden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7806" y="6421001"/>
            <a:ext cx="7486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Looking for contact info? You guessed it, course website: </a:t>
            </a:r>
            <a:r>
              <a:rPr lang="en-US" i="1" dirty="0" smtClean="0">
                <a:hlinkClick r:id="rId4"/>
              </a:rPr>
              <a:t>http://c4cs.github.io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7800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Six IA’s – Even </a:t>
            </a:r>
            <a:r>
              <a:rPr lang="en-US" dirty="0" err="1" smtClean="0"/>
              <a:t>Awesomer</a:t>
            </a:r>
            <a:endParaRPr lang="en-US" dirty="0"/>
          </a:p>
        </p:txBody>
      </p:sp>
      <p:pic>
        <p:nvPicPr>
          <p:cNvPr id="4" name="Picture 3" descr="Screen Shot 2016-01-07 at 22.47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4573"/>
            <a:ext cx="9144000" cy="20445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153" y="4463699"/>
            <a:ext cx="87459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Is this another screenshot of that super-awesome, has-all-the-information, course website?</a:t>
            </a:r>
          </a:p>
          <a:p>
            <a:endParaRPr lang="en-US" i="1" dirty="0"/>
          </a:p>
          <a:p>
            <a:r>
              <a:rPr lang="en-US" i="1" dirty="0" smtClean="0"/>
              <a:t>Why yes, yes it is.</a:t>
            </a:r>
          </a:p>
          <a:p>
            <a:endParaRPr lang="en-US" i="1" dirty="0"/>
          </a:p>
          <a:p>
            <a:r>
              <a:rPr lang="en-US" i="1" dirty="0" smtClean="0">
                <a:hlinkClick r:id="rId3"/>
              </a:rPr>
              <a:t>http://c4cs.github.io</a:t>
            </a:r>
            <a:r>
              <a:rPr lang="en-US" i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095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Lots of Office Hours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Assignments will require trial and error</a:t>
            </a:r>
            <a:endParaRPr lang="en-US" dirty="0"/>
          </a:p>
        </p:txBody>
      </p:sp>
      <p:pic>
        <p:nvPicPr>
          <p:cNvPr id="4" name="Picture 3" descr="Screen Shot 2016-01-07 at 22.58.5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81"/>
          <a:stretch/>
        </p:blipFill>
        <p:spPr>
          <a:xfrm>
            <a:off x="290825" y="3254528"/>
            <a:ext cx="7588722" cy="36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3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Speaking of assignments</a:t>
            </a:r>
            <a:r>
              <a:rPr lang="is-IS" dirty="0" smtClean="0"/>
              <a:t>… Grading and the like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Attendance (25%)</a:t>
            </a:r>
          </a:p>
          <a:p>
            <a:pPr lvl="1"/>
            <a:r>
              <a:rPr lang="en-US" dirty="0" smtClean="0"/>
              <a:t>Answer question at the beginning of each lecture</a:t>
            </a:r>
          </a:p>
          <a:p>
            <a:pPr lvl="1"/>
            <a:r>
              <a:rPr lang="en-US" dirty="0" smtClean="0"/>
              <a:t>Correct: 2pts, Incorrect: 1pt, No Answer: 0pts</a:t>
            </a:r>
          </a:p>
          <a:p>
            <a:pPr lvl="1"/>
            <a:r>
              <a:rPr lang="en-US" dirty="0" smtClean="0"/>
              <a:t>Max is 13 x 2 = 26pts (spring break optional)</a:t>
            </a:r>
          </a:p>
          <a:p>
            <a:r>
              <a:rPr lang="en-US" dirty="0" err="1" smtClean="0"/>
              <a:t>Homeworks</a:t>
            </a:r>
            <a:r>
              <a:rPr lang="en-US" dirty="0" smtClean="0"/>
              <a:t> (25%)</a:t>
            </a:r>
          </a:p>
          <a:p>
            <a:pPr lvl="1"/>
            <a:r>
              <a:rPr lang="en-US" dirty="0" smtClean="0"/>
              <a:t>Target: 1-4 hours of work / week</a:t>
            </a:r>
          </a:p>
          <a:p>
            <a:pPr lvl="1"/>
            <a:r>
              <a:rPr lang="en-US" dirty="0" smtClean="0"/>
              <a:t>Graded on a {0, 1, 2} scale (all, some, or none)</a:t>
            </a:r>
          </a:p>
          <a:p>
            <a:pPr lvl="1"/>
            <a:r>
              <a:rPr lang="en-US" dirty="0" smtClean="0"/>
              <a:t>Max is 12 x 2 = 24pts (no spring break, no last week)</a:t>
            </a:r>
          </a:p>
          <a:p>
            <a:r>
              <a:rPr lang="en-US" dirty="0" smtClean="0"/>
              <a:t>Advanced Exercises (25%)</a:t>
            </a:r>
          </a:p>
          <a:p>
            <a:pPr lvl="1"/>
            <a:r>
              <a:rPr lang="en-US" dirty="0" smtClean="0"/>
              <a:t>Goal: Guided way to learn more about a topic you think is cool</a:t>
            </a:r>
          </a:p>
          <a:p>
            <a:pPr lvl="1"/>
            <a:r>
              <a:rPr lang="en-US" dirty="0" smtClean="0"/>
              <a:t>Graded on a {0, 1} scale (all or none)</a:t>
            </a:r>
          </a:p>
          <a:p>
            <a:pPr lvl="1"/>
            <a:r>
              <a:rPr lang="en-US" dirty="0" smtClean="0"/>
              <a:t>Each homework has (at least) one, must pick at least 3 of 12</a:t>
            </a:r>
          </a:p>
          <a:p>
            <a:r>
              <a:rPr lang="en-US" dirty="0" smtClean="0"/>
              <a:t>Final Exam (25%)</a:t>
            </a:r>
          </a:p>
          <a:p>
            <a:pPr lvl="1"/>
            <a:r>
              <a:rPr lang="en-US" dirty="0" smtClean="0"/>
              <a:t>Time and date TBA ASAP (sorry</a:t>
            </a:r>
            <a:r>
              <a:rPr lang="is-IS" dirty="0" smtClean="0"/>
              <a:t>…, Friday-only lecture made it weird)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1109" y="6145118"/>
            <a:ext cx="65144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Looking for more details, questions? </a:t>
            </a:r>
            <a:r>
              <a:rPr lang="en-US" i="1" dirty="0" smtClean="0">
                <a:hlinkClick r:id="rId2"/>
              </a:rPr>
              <a:t>http://c4cs.github.io/#grading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4505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Speaking of assignments</a:t>
            </a:r>
            <a:r>
              <a:rPr lang="is-IS" dirty="0" smtClean="0"/>
              <a:t>… Grading and the like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Attendance (25%)</a:t>
            </a:r>
          </a:p>
          <a:p>
            <a:pPr lvl="1"/>
            <a:r>
              <a:rPr lang="en-US" dirty="0" smtClean="0"/>
              <a:t>Answer question at the beginning of each lecture</a:t>
            </a:r>
          </a:p>
          <a:p>
            <a:pPr lvl="1"/>
            <a:r>
              <a:rPr lang="en-US" dirty="0" smtClean="0"/>
              <a:t>Correct: 2pts, Incorrect: 1pt, No Answer: 0pts</a:t>
            </a:r>
          </a:p>
          <a:p>
            <a:pPr lvl="1"/>
            <a:r>
              <a:rPr lang="en-US" dirty="0" smtClean="0"/>
              <a:t>Max is 13 x 2 = 26pts (spring break optional)</a:t>
            </a:r>
          </a:p>
          <a:p>
            <a:r>
              <a:rPr lang="en-US" dirty="0" err="1" smtClean="0"/>
              <a:t>Homeworks</a:t>
            </a:r>
            <a:r>
              <a:rPr lang="en-US" dirty="0" smtClean="0"/>
              <a:t> (25%)</a:t>
            </a:r>
          </a:p>
          <a:p>
            <a:pPr lvl="1"/>
            <a:r>
              <a:rPr lang="en-US" dirty="0" smtClean="0"/>
              <a:t>Target: 1-4 hours of work / week</a:t>
            </a:r>
          </a:p>
          <a:p>
            <a:pPr lvl="1"/>
            <a:r>
              <a:rPr lang="en-US" dirty="0" smtClean="0"/>
              <a:t>Graded on a {0, 1, 2} scale (all, some, or none)</a:t>
            </a:r>
          </a:p>
          <a:p>
            <a:pPr lvl="1"/>
            <a:r>
              <a:rPr lang="en-US" dirty="0" smtClean="0"/>
              <a:t>Max is 12 x 2 = 14pts (no spring break, no last week)</a:t>
            </a:r>
          </a:p>
          <a:p>
            <a:r>
              <a:rPr lang="en-US" dirty="0" smtClean="0"/>
              <a:t>Advanced Exercises (25%)</a:t>
            </a:r>
          </a:p>
          <a:p>
            <a:pPr lvl="1"/>
            <a:r>
              <a:rPr lang="en-US" dirty="0" smtClean="0"/>
              <a:t>Goal: Guided way to learn more about a topic you think is cool</a:t>
            </a:r>
          </a:p>
          <a:p>
            <a:pPr lvl="1"/>
            <a:r>
              <a:rPr lang="en-US" dirty="0" smtClean="0"/>
              <a:t>Graded on a {0, 1} scale (all or none)</a:t>
            </a:r>
          </a:p>
          <a:p>
            <a:pPr lvl="1"/>
            <a:r>
              <a:rPr lang="en-US" dirty="0" smtClean="0"/>
              <a:t>Each homework has (at least) one, must pick at least 3 of 12</a:t>
            </a:r>
          </a:p>
          <a:p>
            <a:r>
              <a:rPr lang="en-US" dirty="0" smtClean="0"/>
              <a:t>Final Exam (25%)</a:t>
            </a:r>
          </a:p>
          <a:p>
            <a:pPr lvl="1"/>
            <a:r>
              <a:rPr lang="en-US" dirty="0" smtClean="0"/>
              <a:t>Time and date TBA ASAP (sorry</a:t>
            </a:r>
            <a:r>
              <a:rPr lang="is-IS" dirty="0" smtClean="0"/>
              <a:t>…, Friday-only made it weird)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1109" y="6145118"/>
            <a:ext cx="65144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Looking for more details, questions? </a:t>
            </a:r>
            <a:r>
              <a:rPr lang="en-US" i="1" dirty="0" smtClean="0">
                <a:hlinkClick r:id="rId2"/>
              </a:rPr>
              <a:t>http://c4cs.github.io/#grading</a:t>
            </a:r>
            <a:r>
              <a:rPr lang="en-US" i="1" dirty="0" smtClean="0"/>
              <a:t> 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 rot="20700000">
            <a:off x="794058" y="2623746"/>
            <a:ext cx="7309475" cy="175432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Last chance for</a:t>
            </a:r>
          </a:p>
          <a:p>
            <a:pPr algn="ctr"/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administrative questions</a:t>
            </a:r>
            <a:endParaRPr lang="en-U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01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Pre-</a:t>
            </a:r>
            <a:r>
              <a:rPr lang="en-US" dirty="0" err="1" smtClean="0"/>
              <a:t>Req</a:t>
            </a:r>
            <a:r>
              <a:rPr lang="en-US" dirty="0" smtClean="0"/>
              <a:t>: You have your own computer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CAEN machines are </a:t>
            </a:r>
            <a:r>
              <a:rPr lang="en-US" b="1" dirty="0" smtClean="0"/>
              <a:t>NOT </a:t>
            </a:r>
            <a:r>
              <a:rPr lang="en-US" dirty="0" smtClean="0"/>
              <a:t>sufficient for this class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If you don’t have your own computer</a:t>
            </a:r>
            <a:r>
              <a:rPr lang="is-IS" dirty="0" smtClean="0"/>
              <a:t>…</a:t>
            </a:r>
            <a:endParaRPr lang="en-US" dirty="0" smtClean="0"/>
          </a:p>
          <a:p>
            <a:pPr lvl="1"/>
            <a:r>
              <a:rPr lang="en-US" dirty="0" smtClean="0"/>
              <a:t>Dog ate it</a:t>
            </a:r>
          </a:p>
          <a:p>
            <a:pPr lvl="1"/>
            <a:r>
              <a:rPr lang="en-US" dirty="0" smtClean="0"/>
              <a:t>TSA confiscated it on your flight home</a:t>
            </a:r>
          </a:p>
          <a:p>
            <a:pPr lvl="1"/>
            <a:r>
              <a:rPr lang="en-US" dirty="0" smtClean="0"/>
              <a:t>Drunk roommate confused it for a </a:t>
            </a:r>
            <a:r>
              <a:rPr lang="en-US" dirty="0" err="1" smtClean="0"/>
              <a:t>frisbee</a:t>
            </a:r>
            <a:endParaRPr lang="en-US" dirty="0" smtClean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The CSE department will give you a loaner laptop for the semester for free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Contact Don Winsor: </a:t>
            </a:r>
            <a:r>
              <a:rPr lang="en-US" dirty="0" smtClean="0">
                <a:hlinkClick r:id="rId2"/>
              </a:rPr>
              <a:t>don@umich.edu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541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Speaking of assignments</a:t>
            </a:r>
            <a:r>
              <a:rPr lang="is-IS" dirty="0" smtClean="0"/>
              <a:t>… What’s on tap for this week?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this class, we want you to explore, to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We also don’t want to cause any trouble for all the other classes you’re taking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986" r="4125"/>
          <a:stretch/>
        </p:blipFill>
        <p:spPr>
          <a:xfrm>
            <a:off x="2566050" y="2210496"/>
            <a:ext cx="3803001" cy="240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0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Wouldn’t it be great if you had another computer, just for this class?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That’s a good idea. Let’s do that.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87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Enter the Philosophers:</a:t>
            </a:r>
            <a:br>
              <a:rPr lang="en-US" dirty="0" smtClean="0"/>
            </a:br>
            <a:r>
              <a:rPr lang="en-US" dirty="0" smtClean="0"/>
              <a:t>What is a computer?</a:t>
            </a:r>
            <a:endParaRPr lang="en-US" dirty="0"/>
          </a:p>
        </p:txBody>
      </p:sp>
      <p:pic>
        <p:nvPicPr>
          <p:cNvPr id="4" name="Picture 3" descr="Screen Shot 2016-01-07 at 12.10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8" y="1695840"/>
            <a:ext cx="5905500" cy="14986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521" y="1957874"/>
            <a:ext cx="3561797" cy="2101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38" y="3497118"/>
            <a:ext cx="3268012" cy="2743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557" y="4011878"/>
            <a:ext cx="2918856" cy="24375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303" y="6449433"/>
            <a:ext cx="8724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accent2"/>
                </a:solidFill>
              </a:rPr>
              <a:t>Aside: My Google Image search for “what is a computer” was really disappointing, 90’s clip art, really?</a:t>
            </a:r>
            <a:endParaRPr lang="en-US" sz="16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48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class is about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1295" y="1417638"/>
            <a:ext cx="3721807" cy="3721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960" y="2316592"/>
            <a:ext cx="3565248" cy="3565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486" y="2577820"/>
            <a:ext cx="3426514" cy="428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2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a computer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Runs programs, such as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0997" y="2302980"/>
            <a:ext cx="2066227" cy="10796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Presentation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2437" y="3127504"/>
            <a:ext cx="2066227" cy="107964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PowerPoint for Mac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60289" y="4000177"/>
            <a:ext cx="2066227" cy="107964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“El Capitan”</a:t>
            </a:r>
          </a:p>
          <a:p>
            <a:pPr algn="ctr"/>
            <a:r>
              <a:rPr lang="en-US" dirty="0" smtClean="0"/>
              <a:t>(OS X)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3816" y="4900519"/>
            <a:ext cx="2066227" cy="107964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My </a:t>
            </a:r>
            <a:r>
              <a:rPr lang="en-US" dirty="0" err="1" smtClean="0"/>
              <a:t>Macbook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68108" y="3486878"/>
            <a:ext cx="185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68109" y="4359551"/>
            <a:ext cx="185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Operating System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68109" y="5251180"/>
            <a:ext cx="185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Computer</a:t>
            </a:r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>
            <a:off x="2742173" y="3630563"/>
            <a:ext cx="925937" cy="150874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3159270" y="4502474"/>
            <a:ext cx="508840" cy="151637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3395121" y="5375911"/>
            <a:ext cx="272987" cy="150874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68109" y="2662836"/>
            <a:ext cx="1852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Application Data</a:t>
            </a:r>
            <a:endParaRPr lang="en-US" dirty="0"/>
          </a:p>
        </p:txBody>
      </p:sp>
      <p:sp>
        <p:nvSpPr>
          <p:cNvPr id="17" name="Left Arrow 16"/>
          <p:cNvSpPr/>
          <p:nvPr/>
        </p:nvSpPr>
        <p:spPr>
          <a:xfrm>
            <a:off x="2329121" y="2795999"/>
            <a:ext cx="1338987" cy="15163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940222" y="2302980"/>
            <a:ext cx="2066227" cy="10796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Presentation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620573" y="3127504"/>
            <a:ext cx="2066227" cy="107964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PowerPoint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258548" y="4000177"/>
            <a:ext cx="2066227" cy="107964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Windows 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26814" y="4900519"/>
            <a:ext cx="2066227" cy="10796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My Desktop</a:t>
            </a:r>
            <a:endParaRPr lang="en-US" dirty="0"/>
          </a:p>
        </p:txBody>
      </p:sp>
      <p:sp>
        <p:nvSpPr>
          <p:cNvPr id="22" name="Left Arrow 21"/>
          <p:cNvSpPr/>
          <p:nvPr/>
        </p:nvSpPr>
        <p:spPr>
          <a:xfrm rot="10800000">
            <a:off x="5544709" y="3630562"/>
            <a:ext cx="994331" cy="151638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Arrow 22"/>
          <p:cNvSpPr/>
          <p:nvPr/>
        </p:nvSpPr>
        <p:spPr>
          <a:xfrm rot="10800000">
            <a:off x="5544711" y="4502474"/>
            <a:ext cx="626480" cy="152400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Arrow 23"/>
          <p:cNvSpPr/>
          <p:nvPr/>
        </p:nvSpPr>
        <p:spPr>
          <a:xfrm rot="10800000">
            <a:off x="5544709" y="5375910"/>
            <a:ext cx="298070" cy="151637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 Arrow 24"/>
          <p:cNvSpPr/>
          <p:nvPr/>
        </p:nvSpPr>
        <p:spPr>
          <a:xfrm rot="10800000">
            <a:off x="5544709" y="2795999"/>
            <a:ext cx="1341645" cy="152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9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 animBg="1"/>
      <p:bldP spid="13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is all about abstractions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87" y="1230161"/>
            <a:ext cx="2104661" cy="2747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5696"/>
            <a:ext cx="2682303" cy="2682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450" y="1417638"/>
            <a:ext cx="2224928" cy="2345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5450" y="4369028"/>
            <a:ext cx="2347504" cy="2347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6689" r="17284"/>
          <a:stretch/>
        </p:blipFill>
        <p:spPr>
          <a:xfrm>
            <a:off x="6775670" y="1739264"/>
            <a:ext cx="2210795" cy="17578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7168" y="4605959"/>
            <a:ext cx="2431759" cy="182556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928734" y="1417638"/>
            <a:ext cx="0" cy="51785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2317240" y="3793093"/>
            <a:ext cx="1169085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Syscall</a:t>
            </a:r>
            <a:r>
              <a:rPr lang="en-US" dirty="0" smtClean="0"/>
              <a:t> ABI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61613" y="1417638"/>
            <a:ext cx="0" cy="51785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5921020" y="3793093"/>
            <a:ext cx="62728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00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 I run PowerPoint for Windows on my laptop?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5696"/>
            <a:ext cx="2682303" cy="2682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450" y="1417638"/>
            <a:ext cx="2224928" cy="2345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450" y="4369028"/>
            <a:ext cx="2347504" cy="2347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6689" r="17284"/>
          <a:stretch/>
        </p:blipFill>
        <p:spPr>
          <a:xfrm>
            <a:off x="6775670" y="1739264"/>
            <a:ext cx="2210795" cy="1757855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928734" y="1417638"/>
            <a:ext cx="0" cy="51785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2317240" y="3793093"/>
            <a:ext cx="1169085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Syscall</a:t>
            </a:r>
            <a:r>
              <a:rPr lang="en-US" dirty="0" smtClean="0"/>
              <a:t> ABI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61613" y="1417638"/>
            <a:ext cx="0" cy="51785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5921020" y="3793093"/>
            <a:ext cx="62728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BIOS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537" y="5739584"/>
            <a:ext cx="1118416" cy="11184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244" y="2863838"/>
            <a:ext cx="1058756" cy="1058756"/>
          </a:xfrm>
          <a:prstGeom prst="rect">
            <a:avLst/>
          </a:prstGeom>
        </p:spPr>
      </p:pic>
      <p:sp>
        <p:nvSpPr>
          <p:cNvPr id="9" name="Left-Right Arrow 8"/>
          <p:cNvSpPr/>
          <p:nvPr/>
        </p:nvSpPr>
        <p:spPr>
          <a:xfrm>
            <a:off x="5361193" y="2208207"/>
            <a:ext cx="1800840" cy="597069"/>
          </a:xfrm>
          <a:prstGeom prst="left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-Right Arrow 17"/>
          <p:cNvSpPr/>
          <p:nvPr/>
        </p:nvSpPr>
        <p:spPr>
          <a:xfrm>
            <a:off x="2028314" y="5061633"/>
            <a:ext cx="1800840" cy="597069"/>
          </a:xfrm>
          <a:prstGeom prst="left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1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“Virtual Machine” is a program that pretends to be computer hardware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258" y="4448007"/>
            <a:ext cx="1653948" cy="1653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545" y="4654449"/>
            <a:ext cx="1371924" cy="144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476" y="4654449"/>
            <a:ext cx="1447506" cy="1447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6689" r="17284"/>
          <a:stretch/>
        </p:blipFill>
        <p:spPr>
          <a:xfrm>
            <a:off x="7647656" y="4832303"/>
            <a:ext cx="1363210" cy="108392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780263" y="1502931"/>
            <a:ext cx="0" cy="51785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703729" y="2779025"/>
            <a:ext cx="2099177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Windows </a:t>
            </a:r>
            <a:r>
              <a:rPr lang="en-US" dirty="0" err="1" smtClean="0"/>
              <a:t>Syscall</a:t>
            </a:r>
            <a:r>
              <a:rPr lang="en-US" dirty="0" smtClean="0"/>
              <a:t> ABI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379715" y="1502931"/>
            <a:ext cx="0" cy="51785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6741061" y="2341142"/>
            <a:ext cx="1223412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Apple BIOS</a:t>
            </a:r>
            <a:endParaRPr lang="en-US" dirty="0"/>
          </a:p>
        </p:txBody>
      </p:sp>
      <p:sp>
        <p:nvSpPr>
          <p:cNvPr id="14" name="Left-Right Arrow 13"/>
          <p:cNvSpPr/>
          <p:nvPr/>
        </p:nvSpPr>
        <p:spPr>
          <a:xfrm>
            <a:off x="6738931" y="5141506"/>
            <a:ext cx="1323522" cy="438814"/>
          </a:xfrm>
          <a:prstGeom prst="left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-Right Arrow 14"/>
          <p:cNvSpPr/>
          <p:nvPr/>
        </p:nvSpPr>
        <p:spPr>
          <a:xfrm>
            <a:off x="1139266" y="5141505"/>
            <a:ext cx="1281993" cy="425045"/>
          </a:xfrm>
          <a:prstGeom prst="left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6460" y="4528602"/>
            <a:ext cx="1814082" cy="1814082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3531605" y="1502931"/>
            <a:ext cx="0" cy="51785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2845557" y="2388537"/>
            <a:ext cx="1318202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PC-like BIOS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5497071" y="1502932"/>
            <a:ext cx="0" cy="51785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16200000">
            <a:off x="4644045" y="2555518"/>
            <a:ext cx="1652165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OS X </a:t>
            </a:r>
            <a:r>
              <a:rPr lang="en-US" dirty="0" err="1" smtClean="0"/>
              <a:t>Syscall</a:t>
            </a:r>
            <a:r>
              <a:rPr lang="en-US" dirty="0" smtClean="0"/>
              <a:t> ABI</a:t>
            </a:r>
            <a:endParaRPr lang="en-US" dirty="0"/>
          </a:p>
        </p:txBody>
      </p:sp>
      <p:sp>
        <p:nvSpPr>
          <p:cNvPr id="22" name="Left-Right Arrow 21"/>
          <p:cNvSpPr/>
          <p:nvPr/>
        </p:nvSpPr>
        <p:spPr>
          <a:xfrm>
            <a:off x="3016370" y="5141505"/>
            <a:ext cx="1030469" cy="425045"/>
          </a:xfrm>
          <a:prstGeom prst="left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-Right Arrow 22"/>
          <p:cNvSpPr/>
          <p:nvPr/>
        </p:nvSpPr>
        <p:spPr>
          <a:xfrm>
            <a:off x="4995307" y="5141505"/>
            <a:ext cx="1030469" cy="425045"/>
          </a:xfrm>
          <a:prstGeom prst="left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And a “Virtual Machine Manager” can create many virtual machines on one physical machine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258" y="5027536"/>
            <a:ext cx="1653948" cy="1653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545" y="4654449"/>
            <a:ext cx="1371924" cy="144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608" y="5300317"/>
            <a:ext cx="1447506" cy="1447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6689" r="17284"/>
          <a:stretch/>
        </p:blipFill>
        <p:spPr>
          <a:xfrm>
            <a:off x="7647656" y="4832303"/>
            <a:ext cx="1363210" cy="108392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780263" y="4387983"/>
            <a:ext cx="0" cy="2293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703730" y="4911824"/>
            <a:ext cx="2099177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Windows </a:t>
            </a:r>
            <a:r>
              <a:rPr lang="en-US" dirty="0" err="1" smtClean="0"/>
              <a:t>Syscall</a:t>
            </a:r>
            <a:r>
              <a:rPr lang="en-US" dirty="0" smtClean="0"/>
              <a:t> ABI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379715" y="1502931"/>
            <a:ext cx="0" cy="51785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6741061" y="2341142"/>
            <a:ext cx="1223412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Apple BIOS</a:t>
            </a:r>
            <a:endParaRPr lang="en-US" dirty="0"/>
          </a:p>
        </p:txBody>
      </p:sp>
      <p:sp>
        <p:nvSpPr>
          <p:cNvPr id="14" name="Left-Right Arrow 13"/>
          <p:cNvSpPr/>
          <p:nvPr/>
        </p:nvSpPr>
        <p:spPr>
          <a:xfrm>
            <a:off x="6738931" y="5141506"/>
            <a:ext cx="1323522" cy="438814"/>
          </a:xfrm>
          <a:prstGeom prst="left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-Right Arrow 14"/>
          <p:cNvSpPr/>
          <p:nvPr/>
        </p:nvSpPr>
        <p:spPr>
          <a:xfrm>
            <a:off x="1139266" y="6146079"/>
            <a:ext cx="1281993" cy="425045"/>
          </a:xfrm>
          <a:prstGeom prst="left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6460" y="4528602"/>
            <a:ext cx="1814082" cy="1814082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3531605" y="4832303"/>
            <a:ext cx="0" cy="18491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2845557" y="4654014"/>
            <a:ext cx="1318202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PC-like BIOS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5497071" y="1502932"/>
            <a:ext cx="0" cy="51785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16200000">
            <a:off x="4644045" y="2555518"/>
            <a:ext cx="1652165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OS X </a:t>
            </a:r>
            <a:r>
              <a:rPr lang="en-US" dirty="0" err="1" smtClean="0"/>
              <a:t>Syscall</a:t>
            </a:r>
            <a:r>
              <a:rPr lang="en-US" dirty="0" smtClean="0"/>
              <a:t> ABI</a:t>
            </a:r>
            <a:endParaRPr lang="en-US" dirty="0"/>
          </a:p>
        </p:txBody>
      </p:sp>
      <p:sp>
        <p:nvSpPr>
          <p:cNvPr id="22" name="Left-Right Arrow 21"/>
          <p:cNvSpPr/>
          <p:nvPr/>
        </p:nvSpPr>
        <p:spPr>
          <a:xfrm rot="19800000">
            <a:off x="3020993" y="5870923"/>
            <a:ext cx="1214519" cy="425045"/>
          </a:xfrm>
          <a:prstGeom prst="left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-Right Arrow 22"/>
          <p:cNvSpPr/>
          <p:nvPr/>
        </p:nvSpPr>
        <p:spPr>
          <a:xfrm>
            <a:off x="4995307" y="5141505"/>
            <a:ext cx="1030469" cy="425045"/>
          </a:xfrm>
          <a:prstGeom prst="left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1780263" y="1502931"/>
            <a:ext cx="0" cy="22405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>
            <a:off x="896409" y="2175174"/>
            <a:ext cx="171381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Linux </a:t>
            </a:r>
            <a:r>
              <a:rPr lang="en-US" dirty="0" err="1" smtClean="0"/>
              <a:t>Syscall</a:t>
            </a:r>
            <a:r>
              <a:rPr lang="en-US" dirty="0" smtClean="0"/>
              <a:t> ABI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3531605" y="2288333"/>
            <a:ext cx="7136" cy="14551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200000">
            <a:off x="2852693" y="1977366"/>
            <a:ext cx="1318202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PC-like BIOS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3716" y="2419945"/>
            <a:ext cx="1085111" cy="1333471"/>
          </a:xfrm>
          <a:prstGeom prst="rect">
            <a:avLst/>
          </a:prstGeom>
        </p:spPr>
      </p:pic>
      <p:sp>
        <p:nvSpPr>
          <p:cNvPr id="31" name="Left-Right Arrow 30"/>
          <p:cNvSpPr/>
          <p:nvPr/>
        </p:nvSpPr>
        <p:spPr>
          <a:xfrm rot="13500000">
            <a:off x="2882568" y="3760414"/>
            <a:ext cx="1801320" cy="425045"/>
          </a:xfrm>
          <a:prstGeom prst="left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414" y="2082656"/>
            <a:ext cx="1245858" cy="1810840"/>
          </a:xfrm>
          <a:prstGeom prst="rect">
            <a:avLst/>
          </a:prstGeom>
        </p:spPr>
      </p:pic>
      <p:sp>
        <p:nvSpPr>
          <p:cNvPr id="35" name="Left-Right Arrow 34"/>
          <p:cNvSpPr/>
          <p:nvPr/>
        </p:nvSpPr>
        <p:spPr>
          <a:xfrm rot="10800000">
            <a:off x="1222675" y="3280662"/>
            <a:ext cx="1014157" cy="425045"/>
          </a:xfrm>
          <a:prstGeom prst="left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Machines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Are software programs that “look like” hardware</a:t>
            </a:r>
          </a:p>
          <a:p>
            <a:r>
              <a:rPr lang="en-US" dirty="0" smtClean="0"/>
              <a:t>Power much of the modern Internet</a:t>
            </a:r>
          </a:p>
          <a:p>
            <a:pPr lvl="1"/>
            <a:r>
              <a:rPr lang="en-US" dirty="0" smtClean="0"/>
              <a:t>“The Cloud” is warehouses full of thousands of machines pretending to be hundreds of thousands of machines</a:t>
            </a:r>
          </a:p>
          <a:p>
            <a:pPr lvl="2"/>
            <a:r>
              <a:rPr lang="en-US" dirty="0" smtClean="0"/>
              <a:t>AWS</a:t>
            </a:r>
          </a:p>
          <a:p>
            <a:pPr lvl="2"/>
            <a:r>
              <a:rPr lang="en-US" dirty="0" smtClean="0"/>
              <a:t>Google Cloud Compute</a:t>
            </a:r>
          </a:p>
          <a:p>
            <a:pPr lvl="2"/>
            <a:r>
              <a:rPr lang="en-US" dirty="0" smtClean="0"/>
              <a:t>Azure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28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There has been a LOT of work in VMs over the years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Caveat: This overview cut many corners</a:t>
            </a:r>
          </a:p>
          <a:p>
            <a:pPr lvl="1"/>
            <a:r>
              <a:rPr lang="en-US" dirty="0" smtClean="0"/>
              <a:t>Think this stuff is cool?</a:t>
            </a:r>
          </a:p>
          <a:p>
            <a:pPr lvl="2"/>
            <a:r>
              <a:rPr lang="en-US" dirty="0" smtClean="0"/>
              <a:t>EECS 482 is for you</a:t>
            </a:r>
          </a:p>
          <a:p>
            <a:pPr lvl="2"/>
            <a:r>
              <a:rPr lang="en-US" dirty="0" smtClean="0"/>
              <a:t>Perhaps also EECS 373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We will use a VM for everything in this course</a:t>
            </a:r>
          </a:p>
          <a:p>
            <a:pPr lvl="1"/>
            <a:r>
              <a:rPr lang="en-US" dirty="0" smtClean="0"/>
              <a:t>Consistent “machine” for 450 students</a:t>
            </a:r>
          </a:p>
          <a:p>
            <a:pPr lvl="1"/>
            <a:r>
              <a:rPr lang="en-US" dirty="0" smtClean="0"/>
              <a:t>Safe space for you to experiment</a:t>
            </a:r>
          </a:p>
          <a:p>
            <a:endParaRPr lang="en-US" dirty="0" smtClean="0"/>
          </a:p>
          <a:p>
            <a:r>
              <a:rPr lang="en-US" dirty="0" smtClean="0"/>
              <a:t>Check out some links on the course homepage if you’re interested in fancier things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06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final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will be the only all-</a:t>
            </a:r>
            <a:r>
              <a:rPr lang="en-US" dirty="0" err="1" smtClean="0"/>
              <a:t>powerpoint</a:t>
            </a:r>
            <a:r>
              <a:rPr lang="en-US" dirty="0" smtClean="0"/>
              <a:t> lecture of the year</a:t>
            </a:r>
          </a:p>
          <a:p>
            <a:endParaRPr lang="en-US" dirty="0" smtClean="0"/>
          </a:p>
          <a:p>
            <a:r>
              <a:rPr lang="en-US" dirty="0" smtClean="0"/>
              <a:t>This is a brand new class</a:t>
            </a:r>
          </a:p>
          <a:p>
            <a:pPr lvl="1"/>
            <a:r>
              <a:rPr lang="en-US" dirty="0" smtClean="0"/>
              <a:t>That we opened to 450 people</a:t>
            </a:r>
            <a:r>
              <a:rPr lang="is-IS" dirty="0" smtClean="0"/>
              <a:t>…</a:t>
            </a:r>
          </a:p>
          <a:p>
            <a:pPr lvl="2"/>
            <a:r>
              <a:rPr lang="is-IS" dirty="0" smtClean="0"/>
              <a:t>Patience will be necessary at times</a:t>
            </a:r>
          </a:p>
          <a:p>
            <a:pPr lvl="1"/>
            <a:r>
              <a:rPr lang="is-IS" b="1" dirty="0" smtClean="0"/>
              <a:t>Feedback is good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8025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EECS 482 in 5 Minutes or Less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7215" y="1600199"/>
            <a:ext cx="6809585" cy="481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5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Unix is turtles all the way up:</a:t>
            </a:r>
            <a:br>
              <a:rPr lang="en-US" dirty="0" smtClean="0"/>
            </a:br>
            <a:r>
              <a:rPr lang="en-US" dirty="0" smtClean="0"/>
              <a:t>“Programs” are basically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452" y="2246117"/>
            <a:ext cx="7220064" cy="32033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accent4"/>
                </a:solidFill>
                <a:latin typeface="Consolas"/>
                <a:cs typeface="Consolas"/>
              </a:rPr>
              <a:t>// Append a copy of the null-terminated string s2 to the end of the null-terminated string s1, then add a terminating `\0'.  The string s1 must have sufficient space to hold the result.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tx2"/>
                </a:solidFill>
                <a:latin typeface="Consolas"/>
                <a:cs typeface="Consolas"/>
              </a:rPr>
              <a:t>char*</a:t>
            </a:r>
            <a:r>
              <a:rPr lang="en-US" sz="1800" dirty="0" smtClean="0">
                <a:solidFill>
                  <a:schemeClr val="tx2"/>
                </a:solidFill>
                <a:latin typeface="Consolas"/>
                <a:cs typeface="Consolas"/>
              </a:rPr>
              <a:t> </a:t>
            </a:r>
            <a:r>
              <a:rPr lang="en-US" sz="1800" dirty="0" err="1" smtClean="0">
                <a:latin typeface="Consolas"/>
                <a:cs typeface="Consolas"/>
              </a:rPr>
              <a:t>strcat</a:t>
            </a:r>
            <a:r>
              <a:rPr lang="en-US" sz="1800" dirty="0" smtClean="0">
                <a:latin typeface="Consolas"/>
                <a:cs typeface="Consolas"/>
              </a:rPr>
              <a:t>(</a:t>
            </a:r>
            <a:r>
              <a:rPr lang="en-US" sz="1800" b="1" dirty="0" smtClean="0">
                <a:solidFill>
                  <a:srgbClr val="1F497D"/>
                </a:solidFill>
                <a:latin typeface="Consolas"/>
                <a:cs typeface="Consolas"/>
              </a:rPr>
              <a:t>char*</a:t>
            </a:r>
            <a:r>
              <a:rPr lang="en-US" sz="1800" dirty="0" smtClean="0">
                <a:solidFill>
                  <a:srgbClr val="1F497D"/>
                </a:solidFill>
                <a:latin typeface="Consolas"/>
                <a:cs typeface="Consolas"/>
              </a:rPr>
              <a:t> </a:t>
            </a:r>
            <a:r>
              <a:rPr lang="en-US" sz="1800" dirty="0" smtClean="0">
                <a:latin typeface="Consolas"/>
                <a:cs typeface="Consolas"/>
              </a:rPr>
              <a:t>s1, </a:t>
            </a:r>
            <a:r>
              <a:rPr lang="en-US" sz="1800" b="1" dirty="0" smtClean="0">
                <a:solidFill>
                  <a:srgbClr val="1F497D"/>
                </a:solidFill>
                <a:latin typeface="Consolas"/>
                <a:cs typeface="Consolas"/>
              </a:rPr>
              <a:t>char*</a:t>
            </a:r>
            <a:r>
              <a:rPr lang="en-US" sz="1800" dirty="0" smtClean="0">
                <a:solidFill>
                  <a:srgbClr val="1F497D"/>
                </a:solidFill>
                <a:latin typeface="Consolas"/>
                <a:cs typeface="Consolas"/>
              </a:rPr>
              <a:t> </a:t>
            </a:r>
            <a:r>
              <a:rPr lang="en-US" sz="1800" dirty="0" smtClean="0">
                <a:latin typeface="Consolas"/>
                <a:cs typeface="Consolas"/>
              </a:rPr>
              <a:t>s2)</a:t>
            </a:r>
          </a:p>
          <a:p>
            <a:pPr marL="0" indent="0">
              <a:buNone/>
            </a:pPr>
            <a:r>
              <a:rPr lang="en-US" sz="1800" dirty="0" smtClean="0">
                <a:latin typeface="Consolas"/>
                <a:cs typeface="Consolas"/>
              </a:rPr>
              <a:t>{</a:t>
            </a:r>
          </a:p>
          <a:p>
            <a:pPr marL="0" indent="0">
              <a:buNone/>
            </a:pPr>
            <a:r>
              <a:rPr lang="en-US" sz="1800" dirty="0">
                <a:latin typeface="Consolas"/>
                <a:cs typeface="Consolas"/>
              </a:rPr>
              <a:t>	</a:t>
            </a:r>
            <a:r>
              <a:rPr lang="en-US" sz="1800" b="1" dirty="0" smtClean="0">
                <a:solidFill>
                  <a:schemeClr val="tx2"/>
                </a:solidFill>
                <a:latin typeface="Consolas"/>
                <a:cs typeface="Consolas"/>
              </a:rPr>
              <a:t>char* </a:t>
            </a:r>
            <a:r>
              <a:rPr lang="en-US" sz="1800" dirty="0" smtClean="0">
                <a:latin typeface="Consolas"/>
                <a:cs typeface="Consolas"/>
              </a:rPr>
              <a:t>s1_end = s1[</a:t>
            </a:r>
            <a:r>
              <a:rPr lang="en-US" sz="1800" dirty="0" err="1" smtClean="0">
                <a:latin typeface="Consolas"/>
                <a:cs typeface="Consolas"/>
              </a:rPr>
              <a:t>strlen</a:t>
            </a:r>
            <a:r>
              <a:rPr lang="en-US" sz="1800" dirty="0" smtClean="0">
                <a:latin typeface="Consolas"/>
                <a:cs typeface="Consolas"/>
              </a:rPr>
              <a:t>(s1)];</a:t>
            </a:r>
          </a:p>
          <a:p>
            <a:pPr marL="0" indent="0">
              <a:buNone/>
            </a:pPr>
            <a:r>
              <a:rPr lang="en-US" sz="1800" dirty="0">
                <a:latin typeface="Consolas"/>
                <a:cs typeface="Consolas"/>
              </a:rPr>
              <a:t>	</a:t>
            </a:r>
            <a:r>
              <a:rPr lang="en-US" sz="1800" dirty="0" err="1" smtClean="0">
                <a:latin typeface="Consolas"/>
                <a:cs typeface="Consolas"/>
              </a:rPr>
              <a:t>strcpy</a:t>
            </a:r>
            <a:r>
              <a:rPr lang="en-US" sz="1800" dirty="0" smtClean="0">
                <a:latin typeface="Consolas"/>
                <a:cs typeface="Consolas"/>
              </a:rPr>
              <a:t>(s1_end, s2);</a:t>
            </a:r>
          </a:p>
          <a:p>
            <a:pPr marL="0" indent="0">
              <a:buNone/>
            </a:pPr>
            <a:r>
              <a:rPr lang="en-US" sz="1800" dirty="0" smtClean="0">
                <a:latin typeface="Consolas"/>
                <a:cs typeface="Consolas"/>
              </a:rPr>
              <a:t>	</a:t>
            </a:r>
            <a:r>
              <a:rPr lang="en-US" sz="1800" b="1" dirty="0" smtClean="0">
                <a:solidFill>
                  <a:schemeClr val="accent6"/>
                </a:solidFill>
                <a:latin typeface="Consolas"/>
                <a:cs typeface="Consolas"/>
              </a:rPr>
              <a:t>return</a:t>
            </a:r>
            <a:r>
              <a:rPr lang="en-US" sz="1800" dirty="0" smtClean="0">
                <a:solidFill>
                  <a:schemeClr val="accent6"/>
                </a:solidFill>
                <a:latin typeface="Consolas"/>
                <a:cs typeface="Consolas"/>
              </a:rPr>
              <a:t> </a:t>
            </a:r>
            <a:r>
              <a:rPr lang="en-US" sz="1800" dirty="0" smtClean="0">
                <a:latin typeface="Consolas"/>
                <a:cs typeface="Consolas"/>
              </a:rPr>
              <a:t>s1;</a:t>
            </a:r>
          </a:p>
          <a:p>
            <a:pPr marL="0" indent="0">
              <a:buNone/>
            </a:pPr>
            <a:r>
              <a:rPr lang="en-US" sz="1800" dirty="0">
                <a:latin typeface="Consolas"/>
                <a:cs typeface="Consolas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3068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class is about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This is not “Tools for Computer Scientists”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Though we will teach you a lot of cool tools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goal is to give you the ability to pick up, learn, and use tools effectively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08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 is </a:t>
            </a:r>
            <a:r>
              <a:rPr lang="en-US" i="1" dirty="0" smtClean="0"/>
              <a:t>NOT</a:t>
            </a:r>
            <a:r>
              <a:rPr lang="en-US" dirty="0" smtClean="0"/>
              <a:t> a set of tutorials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890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u="sng" dirty="0" smtClean="0"/>
              <a:t>Task: </a:t>
            </a:r>
            <a:r>
              <a:rPr lang="en-US" sz="2800" u="sng" dirty="0" smtClean="0"/>
              <a:t>Write, compile, and run “Hello World”</a:t>
            </a:r>
          </a:p>
          <a:p>
            <a:pPr marL="0" indent="0">
              <a:buNone/>
            </a:pPr>
            <a:endParaRPr lang="en-US" sz="28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7201" y="2208207"/>
            <a:ext cx="411124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Log in to a CAEN machine in Linux</a:t>
            </a:r>
          </a:p>
          <a:p>
            <a:pPr marL="514350" indent="-514350">
              <a:buAutoNum type="arabicPeriod"/>
            </a:pPr>
            <a:r>
              <a:rPr lang="en-US" dirty="0" smtClean="0"/>
              <a:t>Press the “windows” key to open the application launcher and then type “</a:t>
            </a:r>
            <a:r>
              <a:rPr lang="en-US" dirty="0" err="1" smtClean="0"/>
              <a:t>gedit</a:t>
            </a:r>
            <a:r>
              <a:rPr lang="en-US" dirty="0" smtClean="0"/>
              <a:t>”</a:t>
            </a:r>
          </a:p>
          <a:p>
            <a:pPr marL="514350" indent="-514350">
              <a:buAutoNum type="arabicPeriod"/>
            </a:pPr>
            <a:r>
              <a:rPr lang="en-US" dirty="0" smtClean="0"/>
              <a:t>Now copy-paste the following block of code into the window:</a:t>
            </a:r>
          </a:p>
          <a:p>
            <a:endParaRPr lang="en-US" dirty="0" smtClean="0"/>
          </a:p>
          <a:p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Type “Ctrl-s” or click the “save” icon, save the file as “</a:t>
            </a:r>
            <a:r>
              <a:rPr lang="en-US" dirty="0" err="1" smtClean="0"/>
              <a:t>myprogram.c</a:t>
            </a:r>
            <a:r>
              <a:rPr lang="en-US" dirty="0" smtClean="0"/>
              <a:t>” in your home directory.</a:t>
            </a:r>
          </a:p>
          <a:p>
            <a:pPr marL="514350" indent="-514350">
              <a:buAutoNum type="arabicPeriod"/>
            </a:pPr>
            <a:r>
              <a:rPr lang="en-US" dirty="0" smtClean="0"/>
              <a:t>Press the “windows” key again and type “terminal”</a:t>
            </a:r>
          </a:p>
          <a:p>
            <a:pPr marL="514350" indent="-514350">
              <a:buAutoNum type="arabicPeriod"/>
            </a:pPr>
            <a:r>
              <a:rPr lang="en-US" dirty="0" smtClean="0"/>
              <a:t>In the window that appears, type “</a:t>
            </a:r>
            <a:r>
              <a:rPr lang="en-US" dirty="0" err="1" smtClean="0"/>
              <a:t>gcc</a:t>
            </a:r>
            <a:r>
              <a:rPr lang="en-US" dirty="0" smtClean="0"/>
              <a:t> </a:t>
            </a:r>
            <a:r>
              <a:rPr lang="en-US" dirty="0" err="1" smtClean="0"/>
              <a:t>myprogram.c</a:t>
            </a:r>
            <a:r>
              <a:rPr lang="en-US" dirty="0" smtClean="0"/>
              <a:t> -o </a:t>
            </a:r>
            <a:r>
              <a:rPr lang="en-US" dirty="0" err="1" smtClean="0"/>
              <a:t>myprogram</a:t>
            </a:r>
            <a:r>
              <a:rPr lang="en-US" dirty="0" smtClean="0"/>
              <a:t>”</a:t>
            </a:r>
          </a:p>
          <a:p>
            <a:pPr marL="514350" indent="-514350">
              <a:buAutoNum type="arabicPeriod"/>
            </a:pPr>
            <a:r>
              <a:rPr lang="en-US" dirty="0" smtClean="0"/>
              <a:t>Now type “./</a:t>
            </a:r>
            <a:r>
              <a:rPr lang="en-US" dirty="0" err="1" smtClean="0"/>
              <a:t>myprogram</a:t>
            </a:r>
            <a:r>
              <a:rPr lang="en-US" dirty="0" smtClean="0"/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8447" y="2208207"/>
            <a:ext cx="41112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Open your favorite text editor and write a basic “Hello World” program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Compile and run your program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1128" y="3916375"/>
            <a:ext cx="4330482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200" dirty="0" smtClean="0">
                <a:latin typeface="Consolas"/>
                <a:cs typeface="Consolas"/>
              </a:rPr>
              <a:t>#include &lt;</a:t>
            </a:r>
            <a:r>
              <a:rPr lang="en-US" sz="1200" dirty="0" err="1" smtClean="0">
                <a:latin typeface="Consolas"/>
                <a:cs typeface="Consolas"/>
              </a:rPr>
              <a:t>stdio.h</a:t>
            </a:r>
            <a:r>
              <a:rPr lang="en-US" sz="1200" dirty="0" smtClean="0">
                <a:latin typeface="Consolas"/>
                <a:cs typeface="Consolas"/>
              </a:rPr>
              <a:t>&gt;</a:t>
            </a:r>
          </a:p>
          <a:p>
            <a:r>
              <a:rPr lang="en-US" sz="1200" dirty="0" err="1" smtClean="0">
                <a:latin typeface="Consolas"/>
                <a:cs typeface="Consolas"/>
              </a:rPr>
              <a:t>int</a:t>
            </a:r>
            <a:r>
              <a:rPr lang="en-US" sz="1200" dirty="0" smtClean="0">
                <a:latin typeface="Consolas"/>
                <a:cs typeface="Consolas"/>
              </a:rPr>
              <a:t> main() { </a:t>
            </a:r>
            <a:r>
              <a:rPr lang="en-US" sz="1200" dirty="0" err="1" smtClean="0">
                <a:latin typeface="Consolas"/>
                <a:cs typeface="Consolas"/>
              </a:rPr>
              <a:t>printf</a:t>
            </a:r>
            <a:r>
              <a:rPr lang="en-US" sz="1200" dirty="0" smtClean="0">
                <a:latin typeface="Consolas"/>
                <a:cs typeface="Consolas"/>
              </a:rPr>
              <a:t>(“Hello World\n”); return 0; }</a:t>
            </a:r>
          </a:p>
          <a:p>
            <a:endParaRPr lang="en-US" sz="1200" dirty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74219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Lectures give you the “what” and the “why”, </a:t>
            </a:r>
            <a:r>
              <a:rPr lang="en-US" sz="3200" dirty="0" err="1" smtClean="0"/>
              <a:t>homeworks</a:t>
            </a:r>
            <a:r>
              <a:rPr lang="en-US" sz="3200" dirty="0" smtClean="0"/>
              <a:t> are a self-guided tour on the “how”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4746" b="147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178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a very individual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Nothing in this class is hard</a:t>
            </a:r>
            <a:r>
              <a:rPr lang="is-IS" dirty="0" smtClean="0"/>
              <a:t>…</a:t>
            </a:r>
          </a:p>
          <a:p>
            <a:pPr lvl="1"/>
            <a:r>
              <a:rPr lang="is-IS" dirty="0" smtClean="0"/>
              <a:t>The second time you do 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626" b="17487"/>
          <a:stretch/>
        </p:blipFill>
        <p:spPr>
          <a:xfrm>
            <a:off x="2227353" y="3083955"/>
            <a:ext cx="4617317" cy="304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5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This class is unlike any other class in engineering, especially CSE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Collaboration </a:t>
            </a:r>
            <a:r>
              <a:rPr lang="en-US" i="1" dirty="0" smtClean="0"/>
              <a:t>discouraged</a:t>
            </a:r>
          </a:p>
          <a:p>
            <a:pPr lvl="1"/>
            <a:r>
              <a:rPr lang="en-US" dirty="0" smtClean="0"/>
              <a:t>At least until after you are done</a:t>
            </a:r>
          </a:p>
          <a:p>
            <a:endParaRPr lang="en-US" dirty="0"/>
          </a:p>
          <a:p>
            <a:r>
              <a:rPr lang="en-US" dirty="0" smtClean="0"/>
              <a:t>It will benefit </a:t>
            </a:r>
            <a:r>
              <a:rPr lang="en-US" b="1" dirty="0" smtClean="0"/>
              <a:t>you</a:t>
            </a:r>
            <a:r>
              <a:rPr lang="en-US" dirty="0" smtClean="0"/>
              <a:t> only if </a:t>
            </a:r>
            <a:r>
              <a:rPr lang="en-US" b="1" dirty="0" smtClean="0"/>
              <a:t>you</a:t>
            </a:r>
            <a:r>
              <a:rPr lang="en-US" dirty="0" smtClean="0"/>
              <a:t> do the work</a:t>
            </a:r>
          </a:p>
          <a:p>
            <a:pPr lvl="1"/>
            <a:r>
              <a:rPr lang="en-US" dirty="0" smtClean="0"/>
              <a:t>It’s only 1-credit</a:t>
            </a:r>
            <a:r>
              <a:rPr lang="is-IS" dirty="0" smtClean="0"/>
              <a:t>…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987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320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Everything starts from the course homepage: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http://c4cs.github.io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4579568"/>
            <a:ext cx="2710739" cy="720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999" t="34694" r="7408" b="34108"/>
          <a:stretch/>
        </p:blipFill>
        <p:spPr>
          <a:xfrm>
            <a:off x="5208336" y="4507186"/>
            <a:ext cx="3478465" cy="7924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639" y="1972182"/>
            <a:ext cx="2224984" cy="529546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4369406" y="2596502"/>
            <a:ext cx="255909" cy="54472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55127" y="5202833"/>
            <a:ext cx="297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Assignment submission, grading, and re-grades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 rot="18900000">
            <a:off x="5314847" y="3633724"/>
            <a:ext cx="255909" cy="94584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2700000">
            <a:off x="3028254" y="3681762"/>
            <a:ext cx="255909" cy="94584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4823" y="5202833"/>
            <a:ext cx="297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Q&amp;A, Help forum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27623" y="2171734"/>
            <a:ext cx="2976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cTools</a:t>
            </a:r>
            <a:r>
              <a:rPr lang="en-US" dirty="0"/>
              <a:t> </a:t>
            </a:r>
            <a:r>
              <a:rPr lang="en-US" dirty="0" smtClean="0"/>
              <a:t>only has a link to the course homepage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16965" y="3586989"/>
            <a:ext cx="3041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Syllabus, announcements, office hours, assignments,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3895163"/>
            <a:ext cx="9134522" cy="226507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6072" y="6368734"/>
            <a:ext cx="7722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You should have received accounts for both of these, if not e-mail </a:t>
            </a:r>
            <a:r>
              <a:rPr lang="en-US" sz="1600" b="1" dirty="0" smtClean="0">
                <a:solidFill>
                  <a:srgbClr val="FF0000"/>
                </a:solidFill>
                <a:hlinkClick r:id="rId6"/>
              </a:rPr>
              <a:t>c4cs-staff@umich.edu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1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Private Piazza Questions Only Please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320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Questions are private by default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May be useful as “digital office hours”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4579568"/>
            <a:ext cx="2710739" cy="7200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4823" y="5202833"/>
            <a:ext cx="297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Q&amp;A, Help 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95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</TotalTime>
  <Words>1277</Words>
  <Application>Microsoft Office PowerPoint</Application>
  <PresentationFormat>On-screen Show (4:3)</PresentationFormat>
  <Paragraphs>202</Paragraphs>
  <Slides>29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Consolas</vt:lpstr>
      <vt:lpstr>Office Theme</vt:lpstr>
      <vt:lpstr>EECS 398 :: 003, 004, 005 – Computing for Computer Scientists </vt:lpstr>
      <vt:lpstr>What this class is about</vt:lpstr>
      <vt:lpstr>What this class is about</vt:lpstr>
      <vt:lpstr>This class is NOT a set of tutorials</vt:lpstr>
      <vt:lpstr>Lectures give you the “what” and the “why”, homeworks are a self-guided tour on the “how”</vt:lpstr>
      <vt:lpstr>This is a very individual class</vt:lpstr>
      <vt:lpstr>This class is unlike any other class in engineering, especially CSE</vt:lpstr>
      <vt:lpstr>Course Resources</vt:lpstr>
      <vt:lpstr>Private Piazza Questions Only Please</vt:lpstr>
      <vt:lpstr>PowerPoint Presentation</vt:lpstr>
      <vt:lpstr>Two Lecturers – Both Awesome</vt:lpstr>
      <vt:lpstr>Six IA’s – Even Awesomer</vt:lpstr>
      <vt:lpstr>Lots of Office Hours</vt:lpstr>
      <vt:lpstr>Speaking of assignments… Grading and the like</vt:lpstr>
      <vt:lpstr>Speaking of assignments… Grading and the like</vt:lpstr>
      <vt:lpstr>Pre-Req: You have your own computer</vt:lpstr>
      <vt:lpstr>Speaking of assignments… What’s on tap for this week?</vt:lpstr>
      <vt:lpstr>Wouldn’t it be great if you had another computer, just for this class?</vt:lpstr>
      <vt:lpstr>Enter the Philosophers: What is a computer?</vt:lpstr>
      <vt:lpstr>What does a computer do?</vt:lpstr>
      <vt:lpstr>Computing is all about abstractions</vt:lpstr>
      <vt:lpstr>Can I run PowerPoint for Windows on my laptop?</vt:lpstr>
      <vt:lpstr>A “Virtual Machine” is a program that pretends to be computer hardware</vt:lpstr>
      <vt:lpstr>And a “Virtual Machine Manager” can create many virtual machines on one physical machine</vt:lpstr>
      <vt:lpstr>Virtual Machines…</vt:lpstr>
      <vt:lpstr>There has been a LOT of work in VMs over the years</vt:lpstr>
      <vt:lpstr>Some final thoughts</vt:lpstr>
      <vt:lpstr>EECS 482 in 5 Minutes or Less</vt:lpstr>
      <vt:lpstr>Unix is turtles all the way up: “Programs” are basically functions</vt:lpstr>
    </vt:vector>
  </TitlesOfParts>
  <Company>University of Michigan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EECS 398 – Computing for Computer Scientists</dc:title>
  <dc:creator>Patrick Pannuto</dc:creator>
  <cp:lastModifiedBy>Pat Pannuto</cp:lastModifiedBy>
  <cp:revision>57</cp:revision>
  <dcterms:created xsi:type="dcterms:W3CDTF">2016-01-07T15:00:14Z</dcterms:created>
  <dcterms:modified xsi:type="dcterms:W3CDTF">2016-01-10T22:03:28Z</dcterms:modified>
</cp:coreProperties>
</file>